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57" r:id="rId6"/>
    <p:sldId id="263" r:id="rId7"/>
    <p:sldId id="259" r:id="rId8"/>
    <p:sldId id="279" r:id="rId9"/>
    <p:sldId id="277" r:id="rId10"/>
    <p:sldId id="278" r:id="rId11"/>
    <p:sldId id="280" r:id="rId12"/>
    <p:sldId id="27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9143" autoAdjust="0"/>
  </p:normalViewPr>
  <p:slideViewPr>
    <p:cSldViewPr>
      <p:cViewPr varScale="1">
        <p:scale>
          <a:sx n="55" d="100"/>
          <a:sy n="55" d="100"/>
        </p:scale>
        <p:origin x="-3234" y="-96"/>
      </p:cViewPr>
      <p:guideLst>
        <p:guide orient="horz" pos="2160"/>
        <p:guide pos="2880"/>
      </p:guideLst>
    </p:cSldViewPr>
  </p:slideViewPr>
  <p:notesTextViewPr>
    <p:cViewPr>
      <p:scale>
        <a:sx n="1" d="1"/>
        <a:sy n="1" d="1"/>
      </p:scale>
      <p:origin x="0" y="3936"/>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66FE6A-FA5A-4698-93F7-CF93DAFE862D}" type="datetimeFigureOut">
              <a:rPr lang="en-GB" smtClean="0"/>
              <a:t>22/05/2015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7A77F2-835E-4C4F-B739-F358062570B3}" type="slidenum">
              <a:rPr lang="en-GB" smtClean="0"/>
              <a:t>‹#›</a:t>
            </a:fld>
            <a:endParaRPr lang="en-GB"/>
          </a:p>
        </p:txBody>
      </p:sp>
    </p:spTree>
    <p:extLst>
      <p:ext uri="{BB962C8B-B14F-4D97-AF65-F5344CB8AC3E}">
        <p14:creationId xmlns:p14="http://schemas.microsoft.com/office/powerpoint/2010/main" val="235076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smtClean="0"/>
          </a:p>
        </p:txBody>
      </p:sp>
      <p:sp>
        <p:nvSpPr>
          <p:cNvPr id="4" name="Slide Number Placeholder 3"/>
          <p:cNvSpPr>
            <a:spLocks noGrp="1"/>
          </p:cNvSpPr>
          <p:nvPr>
            <p:ph type="sldNum" sz="quarter" idx="10"/>
          </p:nvPr>
        </p:nvSpPr>
        <p:spPr/>
        <p:txBody>
          <a:bodyPr/>
          <a:lstStyle/>
          <a:p>
            <a:fld id="{2E7A77F2-835E-4C4F-B739-F358062570B3}" type="slidenum">
              <a:rPr lang="en-GB" smtClean="0"/>
              <a:t>1</a:t>
            </a:fld>
            <a:endParaRPr lang="en-GB"/>
          </a:p>
        </p:txBody>
      </p:sp>
    </p:spTree>
    <p:extLst>
      <p:ext uri="{BB962C8B-B14F-4D97-AF65-F5344CB8AC3E}">
        <p14:creationId xmlns:p14="http://schemas.microsoft.com/office/powerpoint/2010/main" val="559838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dirty="0"/>
          </a:p>
        </p:txBody>
      </p:sp>
      <p:sp>
        <p:nvSpPr>
          <p:cNvPr id="4" name="Slide Number Placeholder 3"/>
          <p:cNvSpPr>
            <a:spLocks noGrp="1"/>
          </p:cNvSpPr>
          <p:nvPr>
            <p:ph type="sldNum" sz="quarter" idx="10"/>
          </p:nvPr>
        </p:nvSpPr>
        <p:spPr/>
        <p:txBody>
          <a:bodyPr/>
          <a:lstStyle/>
          <a:p>
            <a:fld id="{2E7A77F2-835E-4C4F-B739-F358062570B3}" type="slidenum">
              <a:rPr lang="en-GB" smtClean="0"/>
              <a:t>2</a:t>
            </a:fld>
            <a:endParaRPr lang="en-GB"/>
          </a:p>
        </p:txBody>
      </p:sp>
    </p:spTree>
    <p:extLst>
      <p:ext uri="{BB962C8B-B14F-4D97-AF65-F5344CB8AC3E}">
        <p14:creationId xmlns:p14="http://schemas.microsoft.com/office/powerpoint/2010/main" val="2629852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Browallia New" panose="020B0604020202020204" pitchFamily="34" charset="-34"/>
            </a:endParaRPr>
          </a:p>
        </p:txBody>
      </p:sp>
      <p:sp>
        <p:nvSpPr>
          <p:cNvPr id="4" name="Slide Number Placeholder 3"/>
          <p:cNvSpPr>
            <a:spLocks noGrp="1"/>
          </p:cNvSpPr>
          <p:nvPr>
            <p:ph type="sldNum" sz="quarter" idx="10"/>
          </p:nvPr>
        </p:nvSpPr>
        <p:spPr/>
        <p:txBody>
          <a:bodyPr/>
          <a:lstStyle/>
          <a:p>
            <a:fld id="{2E7A77F2-835E-4C4F-B739-F358062570B3}" type="slidenum">
              <a:rPr lang="en-GB" smtClean="0"/>
              <a:t>3</a:t>
            </a:fld>
            <a:endParaRPr lang="en-GB"/>
          </a:p>
        </p:txBody>
      </p:sp>
    </p:spTree>
    <p:extLst>
      <p:ext uri="{BB962C8B-B14F-4D97-AF65-F5344CB8AC3E}">
        <p14:creationId xmlns:p14="http://schemas.microsoft.com/office/powerpoint/2010/main" val="1001418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baseline="0" dirty="0" smtClean="0"/>
          </a:p>
        </p:txBody>
      </p:sp>
      <p:sp>
        <p:nvSpPr>
          <p:cNvPr id="4" name="Slide Number Placeholder 3"/>
          <p:cNvSpPr>
            <a:spLocks noGrp="1"/>
          </p:cNvSpPr>
          <p:nvPr>
            <p:ph type="sldNum" sz="quarter" idx="10"/>
          </p:nvPr>
        </p:nvSpPr>
        <p:spPr/>
        <p:txBody>
          <a:bodyPr/>
          <a:lstStyle/>
          <a:p>
            <a:fld id="{2E7A77F2-835E-4C4F-B739-F358062570B3}" type="slidenum">
              <a:rPr lang="en-GB" smtClean="0"/>
              <a:t>4</a:t>
            </a:fld>
            <a:endParaRPr lang="en-GB"/>
          </a:p>
        </p:txBody>
      </p:sp>
    </p:spTree>
    <p:extLst>
      <p:ext uri="{BB962C8B-B14F-4D97-AF65-F5344CB8AC3E}">
        <p14:creationId xmlns:p14="http://schemas.microsoft.com/office/powerpoint/2010/main" val="1549836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dirty="0"/>
          </a:p>
        </p:txBody>
      </p:sp>
      <p:sp>
        <p:nvSpPr>
          <p:cNvPr id="4" name="Slide Number Placeholder 3"/>
          <p:cNvSpPr>
            <a:spLocks noGrp="1"/>
          </p:cNvSpPr>
          <p:nvPr>
            <p:ph type="sldNum" sz="quarter" idx="10"/>
          </p:nvPr>
        </p:nvSpPr>
        <p:spPr/>
        <p:txBody>
          <a:bodyPr/>
          <a:lstStyle/>
          <a:p>
            <a:fld id="{2E7A77F2-835E-4C4F-B739-F358062570B3}" type="slidenum">
              <a:rPr lang="en-GB" smtClean="0"/>
              <a:t>5</a:t>
            </a:fld>
            <a:endParaRPr lang="en-GB"/>
          </a:p>
        </p:txBody>
      </p:sp>
    </p:spTree>
    <p:extLst>
      <p:ext uri="{BB962C8B-B14F-4D97-AF65-F5344CB8AC3E}">
        <p14:creationId xmlns:p14="http://schemas.microsoft.com/office/powerpoint/2010/main" val="1418410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2E7A77F2-835E-4C4F-B739-F358062570B3}" type="slidenum">
              <a:rPr lang="en-GB" smtClean="0"/>
              <a:t>6</a:t>
            </a:fld>
            <a:endParaRPr lang="en-GB"/>
          </a:p>
        </p:txBody>
      </p:sp>
    </p:spTree>
    <p:extLst>
      <p:ext uri="{BB962C8B-B14F-4D97-AF65-F5344CB8AC3E}">
        <p14:creationId xmlns:p14="http://schemas.microsoft.com/office/powerpoint/2010/main" val="3635114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2E7A77F2-835E-4C4F-B739-F358062570B3}" type="slidenum">
              <a:rPr lang="en-GB" smtClean="0"/>
              <a:t>7</a:t>
            </a:fld>
            <a:endParaRPr lang="en-GB"/>
          </a:p>
        </p:txBody>
      </p:sp>
    </p:spTree>
    <p:extLst>
      <p:ext uri="{BB962C8B-B14F-4D97-AF65-F5344CB8AC3E}">
        <p14:creationId xmlns:p14="http://schemas.microsoft.com/office/powerpoint/2010/main" val="2761735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endParaRPr lang="en-GB" dirty="0" smtClean="0"/>
          </a:p>
        </p:txBody>
      </p:sp>
      <p:sp>
        <p:nvSpPr>
          <p:cNvPr id="4" name="Slide Number Placeholder 3"/>
          <p:cNvSpPr>
            <a:spLocks noGrp="1"/>
          </p:cNvSpPr>
          <p:nvPr>
            <p:ph type="sldNum" sz="quarter" idx="10"/>
          </p:nvPr>
        </p:nvSpPr>
        <p:spPr/>
        <p:txBody>
          <a:bodyPr/>
          <a:lstStyle/>
          <a:p>
            <a:fld id="{2E7A77F2-835E-4C4F-B739-F358062570B3}" type="slidenum">
              <a:rPr lang="en-GB" smtClean="0"/>
              <a:t>8</a:t>
            </a:fld>
            <a:endParaRPr lang="en-GB"/>
          </a:p>
        </p:txBody>
      </p:sp>
    </p:spTree>
    <p:extLst>
      <p:ext uri="{BB962C8B-B14F-4D97-AF65-F5344CB8AC3E}">
        <p14:creationId xmlns:p14="http://schemas.microsoft.com/office/powerpoint/2010/main" val="254710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Most salient</a:t>
            </a:r>
            <a:r>
              <a:rPr lang="en-GB" baseline="0" dirty="0" smtClean="0"/>
              <a:t> points gathered after questions raised by the audience:</a:t>
            </a:r>
          </a:p>
          <a:p>
            <a:endParaRPr lang="en-GB" baseline="0" dirty="0" smtClean="0"/>
          </a:p>
          <a:p>
            <a:r>
              <a:rPr lang="en-GB" b="1" baseline="0" dirty="0" smtClean="0"/>
              <a:t>LH Portal-related FAQs:</a:t>
            </a:r>
          </a:p>
          <a:p>
            <a:endParaRPr lang="en-GB" baseline="0" dirty="0" smtClean="0"/>
          </a:p>
          <a:p>
            <a:r>
              <a:rPr lang="en-GB" b="1" baseline="0" dirty="0" smtClean="0"/>
              <a:t>Will Managers have more than one username?</a:t>
            </a:r>
          </a:p>
          <a:p>
            <a:r>
              <a:rPr lang="en-GB" baseline="0" dirty="0" smtClean="0"/>
              <a:t>Yes, managers should have received a username and password for each undertaking they manage.</a:t>
            </a:r>
          </a:p>
          <a:p>
            <a:endParaRPr lang="en-GB" baseline="0" dirty="0" smtClean="0"/>
          </a:p>
          <a:p>
            <a:r>
              <a:rPr lang="en-GB" b="1" baseline="0" dirty="0" smtClean="0"/>
              <a:t>Can you clarify the file status process?</a:t>
            </a:r>
          </a:p>
          <a:p>
            <a:r>
              <a:rPr lang="en-GB" baseline="0" dirty="0" smtClean="0"/>
              <a:t>For the 1</a:t>
            </a:r>
            <a:r>
              <a:rPr lang="en-GB" baseline="30000" dirty="0" smtClean="0"/>
              <a:t>st</a:t>
            </a:r>
            <a:r>
              <a:rPr lang="en-GB" baseline="0" dirty="0" smtClean="0"/>
              <a:t> submissions, once an undertaking uploads a file, the LH Portal will prompt you on screen whether the file has been uploaded successfully or not. On successful file submissions, an email notification is also sent to the logged in user notifying him/her that the file was uploaded successfully to MFSA. In future releases, when further checks will be added namely by EIOPA, users should keep on monitoring the status of the submitted files from the portal since more file statuses will be added. When the whole process in relation to a specific file upload is ready, apart from having the file status updated in the portal itself, an email notifying the user with the final status will be sent as well. Like this, if something went wrong with the submitted data, then undertaking would know from the final status of the file and/or the last email sent after the whole process and undertaking would require to modify reported data and re-submit file through the LH Portal. Whole process will be triggered once again. Kindly note that as explained during the presentation, for the first release, there will be only 1 status – “</a:t>
            </a:r>
            <a:r>
              <a:rPr lang="en-GB" dirty="0" smtClean="0"/>
              <a:t>File uploaded to MFSA“ followed by an email notification. In case a re-submission</a:t>
            </a:r>
            <a:r>
              <a:rPr lang="en-GB" baseline="0" dirty="0" smtClean="0"/>
              <a:t> is required analysts from the MFSA Insurance and Pensions Supervision Unit will contact you via email to modify reported data and re-submit using the LH Portal.</a:t>
            </a:r>
          </a:p>
          <a:p>
            <a:endParaRPr lang="en-GB" baseline="0" dirty="0" smtClean="0"/>
          </a:p>
          <a:p>
            <a:r>
              <a:rPr lang="en-GB" b="1" baseline="0" dirty="0" smtClean="0"/>
              <a:t>Will other submissions to MFSA occur through the LH Portal?</a:t>
            </a:r>
          </a:p>
          <a:p>
            <a:r>
              <a:rPr lang="en-GB" b="0" baseline="0" dirty="0" smtClean="0"/>
              <a:t>The </a:t>
            </a:r>
            <a:r>
              <a:rPr lang="en-GB" b="0" baseline="0" dirty="0" smtClean="0"/>
              <a:t>intention </a:t>
            </a:r>
            <a:r>
              <a:rPr lang="en-GB" b="0" baseline="0" dirty="0" smtClean="0"/>
              <a:t>is to keep on adding all type of reporting, being quantitative and also qualitative like the narrative reporting through the same portal. Instructions will be communicated to undertakings when other type of submissions are due. For now the portal is already accepting submissions in relation to the Business of Insurance Intermediaries Statistics and now with the latest release it also caters for the following Principals-related reporting:</a:t>
            </a:r>
          </a:p>
          <a:p>
            <a:endParaRPr lang="en-GB" b="0" baseline="0" dirty="0" smtClean="0"/>
          </a:p>
          <a:p>
            <a:pPr marL="171450" indent="-171450">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PQRTA</a:t>
            </a:r>
            <a:r>
              <a:rPr lang="en-GB" dirty="0" smtClean="0"/>
              <a:t>  - Annual Preparatory QRT</a:t>
            </a:r>
            <a:r>
              <a:rPr lang="en-GB" baseline="0" dirty="0" smtClean="0"/>
              <a:t>s </a:t>
            </a:r>
          </a:p>
          <a:p>
            <a:pPr marL="171450" indent="-171450">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PQRTQ</a:t>
            </a:r>
            <a:r>
              <a:rPr lang="en-GB" dirty="0" smtClean="0"/>
              <a:t>  - Quarterly Preparatory</a:t>
            </a:r>
            <a:r>
              <a:rPr lang="en-GB" baseline="0" dirty="0" smtClean="0"/>
              <a:t> QRTs </a:t>
            </a:r>
            <a:endParaRPr lang="en-GB" dirty="0" smtClean="0"/>
          </a:p>
          <a:p>
            <a:pPr marL="171450" indent="-171450">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PNR</a:t>
            </a:r>
            <a:r>
              <a:rPr lang="en-GB" dirty="0" smtClean="0"/>
              <a:t>  -</a:t>
            </a:r>
            <a:r>
              <a:rPr lang="en-GB" baseline="0" dirty="0" smtClean="0"/>
              <a:t> Preparatory Narrative Reporting</a:t>
            </a:r>
            <a:endParaRPr lang="en-GB" dirty="0" smtClean="0"/>
          </a:p>
          <a:p>
            <a:pPr marL="171450" indent="-171450">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FLAOR</a:t>
            </a:r>
            <a:r>
              <a:rPr lang="en-GB" dirty="0" smtClean="0"/>
              <a:t>  - FLAOR</a:t>
            </a:r>
            <a:r>
              <a:rPr lang="en-GB" baseline="0" dirty="0" smtClean="0"/>
              <a:t> Reporting</a:t>
            </a:r>
          </a:p>
          <a:p>
            <a:pPr marL="171450" indent="-171450">
              <a:buFont typeface="Arial" panose="020B0604020202020204" pitchFamily="34" charset="0"/>
              <a:buChar char="•"/>
            </a:pPr>
            <a:endParaRPr lang="en-GB" baseline="0" dirty="0" smtClean="0"/>
          </a:p>
          <a:p>
            <a:pPr marL="0" indent="0">
              <a:buFont typeface="Arial" panose="020B0604020202020204" pitchFamily="34" charset="0"/>
              <a:buNone/>
            </a:pPr>
            <a:r>
              <a:rPr lang="en-GB" baseline="0" dirty="0" smtClean="0"/>
              <a:t>In due course the following reporting will also be added to the LH Portal:</a:t>
            </a:r>
          </a:p>
          <a:p>
            <a:pPr marL="0" indent="0">
              <a:buFont typeface="Arial" panose="020B0604020202020204" pitchFamily="34" charset="0"/>
              <a:buNone/>
            </a:pPr>
            <a:endParaRPr lang="en-GB" dirty="0" smtClean="0"/>
          </a:p>
          <a:p>
            <a:pPr marL="171450" indent="-171450">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NSTA</a:t>
            </a:r>
            <a:r>
              <a:rPr lang="en-GB" dirty="0" smtClean="0"/>
              <a:t> – Annual</a:t>
            </a:r>
            <a:r>
              <a:rPr lang="en-GB" baseline="0" dirty="0" smtClean="0"/>
              <a:t> </a:t>
            </a:r>
            <a:r>
              <a:rPr lang="en-GB" dirty="0" smtClean="0"/>
              <a:t>National Specific Template </a:t>
            </a:r>
          </a:p>
          <a:p>
            <a:pPr marL="171450" indent="-171450">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NSTQ</a:t>
            </a:r>
            <a:r>
              <a:rPr lang="en-GB" dirty="0" smtClean="0"/>
              <a:t>  - Quarterly National Specific Template </a:t>
            </a:r>
          </a:p>
          <a:p>
            <a:pPr marL="171450" indent="-171450">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QRTA</a:t>
            </a:r>
            <a:r>
              <a:rPr lang="en-GB" dirty="0" smtClean="0"/>
              <a:t>  - Annual QRTs</a:t>
            </a:r>
          </a:p>
          <a:p>
            <a:pPr marL="171450" indent="-171450">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QRTQ</a:t>
            </a:r>
            <a:r>
              <a:rPr lang="en-GB" dirty="0" smtClean="0"/>
              <a:t>  - Quarterly QRTs</a:t>
            </a:r>
          </a:p>
          <a:p>
            <a:pPr marL="171450" indent="-171450">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NR</a:t>
            </a:r>
            <a:r>
              <a:rPr lang="en-GB" dirty="0" smtClean="0"/>
              <a:t> – Narrative Reporting</a:t>
            </a:r>
          </a:p>
          <a:p>
            <a:pPr marL="171450" indent="-171450">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ORSA – ORSA Reporting</a:t>
            </a:r>
            <a:r>
              <a:rPr lang="en-GB" dirty="0" smtClean="0"/>
              <a:t>  </a:t>
            </a:r>
          </a:p>
          <a:p>
            <a:pPr marL="171450" indent="-171450">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MNGT</a:t>
            </a:r>
            <a:r>
              <a:rPr lang="en-GB" dirty="0" smtClean="0"/>
              <a:t> – Management</a:t>
            </a:r>
            <a:r>
              <a:rPr lang="en-GB" baseline="0" dirty="0" smtClean="0"/>
              <a:t> Accounts </a:t>
            </a:r>
            <a:endParaRPr lang="en-GB" dirty="0" smtClean="0"/>
          </a:p>
          <a:p>
            <a:pPr marL="171450" indent="-171450">
              <a:buFont typeface="Arial" panose="020B0604020202020204" pitchFamily="34" charset="0"/>
              <a:buChar char="•"/>
            </a:pPr>
            <a:r>
              <a:rPr lang="en-GB" sz="1200" b="0" i="0" u="none" strike="noStrike" kern="1200" dirty="0" smtClean="0">
                <a:solidFill>
                  <a:schemeClr val="tx1"/>
                </a:solidFill>
                <a:effectLst/>
                <a:latin typeface="+mn-lt"/>
                <a:ea typeface="+mn-ea"/>
                <a:cs typeface="+mn-cs"/>
              </a:rPr>
              <a:t>AFS</a:t>
            </a:r>
            <a:r>
              <a:rPr lang="en-GB" dirty="0" smtClean="0"/>
              <a:t> – Audited</a:t>
            </a:r>
            <a:r>
              <a:rPr lang="en-GB" baseline="0" dirty="0" smtClean="0"/>
              <a:t> Financial Statements</a:t>
            </a:r>
            <a:endParaRPr lang="en-GB" b="0" baseline="0" dirty="0" smtClean="0"/>
          </a:p>
          <a:p>
            <a:endParaRPr lang="en-GB" baseline="0" dirty="0" smtClean="0"/>
          </a:p>
          <a:p>
            <a:r>
              <a:rPr lang="en-GB" baseline="0" dirty="0" smtClean="0"/>
              <a:t>For further information and time-frames kindly refer to circulars issued by MFSA found on the MFSA Website (http://www.mfsa.com.mt/pages/viewcontent.aspx?id=212) namely:</a:t>
            </a:r>
          </a:p>
          <a:p>
            <a:r>
              <a:rPr lang="en-GB" baseline="0" dirty="0" smtClean="0"/>
              <a:t>http://www.mfsa.com.mt/pages/readfile.aspx?f=/files/Announcements/Circulars/Insurance%20and%20Pensions/Solvency%20II/250315_Circular_New_web_portal_Principals.pdf</a:t>
            </a:r>
          </a:p>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1" baseline="0" dirty="0" smtClean="0"/>
              <a:t>If something unexpected occurs during file upload where can undertakings contact MFSA?</a:t>
            </a:r>
          </a:p>
          <a:p>
            <a:pPr marL="0" marR="0" indent="0" algn="l" defTabSz="914400" rtl="0" eaLnBrk="1" fontAlgn="auto" latinLnBrk="0" hangingPunct="1">
              <a:lnSpc>
                <a:spcPct val="100000"/>
              </a:lnSpc>
              <a:spcBef>
                <a:spcPts val="0"/>
              </a:spcBef>
              <a:spcAft>
                <a:spcPts val="0"/>
              </a:spcAft>
              <a:buClrTx/>
              <a:buSzTx/>
              <a:buFontTx/>
              <a:buNone/>
              <a:tabLst/>
              <a:defRPr/>
            </a:pPr>
            <a:r>
              <a:rPr lang="en-GB" b="0" baseline="0" dirty="0" smtClean="0"/>
              <a:t>Undertakings can contact MFSA through the Contact Us page and we will get back to you. If you have problems accessing the portal you can also send an email on ipsu@mfsa.com.mt</a:t>
            </a:r>
          </a:p>
          <a:p>
            <a:endParaRPr lang="en-GB" baseline="0" dirty="0" smtClean="0"/>
          </a:p>
          <a:p>
            <a:endParaRPr lang="en-GB" baseline="0" dirty="0" smtClean="0"/>
          </a:p>
          <a:p>
            <a:r>
              <a:rPr lang="en-GB" b="1" baseline="0" dirty="0" smtClean="0"/>
              <a:t>XBRL Tool-related FAQs:</a:t>
            </a:r>
          </a:p>
          <a:p>
            <a:endParaRPr lang="en-GB" baseline="0" dirty="0" smtClean="0"/>
          </a:p>
          <a:p>
            <a:r>
              <a:rPr lang="en-GB" b="1" baseline="0" dirty="0" smtClean="0"/>
              <a:t>Can MFSA suggest a preferred XBRL tool?</a:t>
            </a:r>
          </a:p>
          <a:p>
            <a:r>
              <a:rPr lang="en-GB" baseline="0" dirty="0" smtClean="0"/>
              <a:t>MFSA: No, as an authority this is not possible. We encourage you to go through an evaluation process similar to what MFSA did for the Banking Unit.</a:t>
            </a:r>
          </a:p>
          <a:p>
            <a:endParaRPr lang="en-GB" baseline="0" dirty="0" smtClean="0"/>
          </a:p>
          <a:p>
            <a:r>
              <a:rPr lang="en-GB" b="1" baseline="0" dirty="0" smtClean="0"/>
              <a:t>Is it necessary that undertakings buy the same tool like the one chosen by the authority?</a:t>
            </a:r>
          </a:p>
          <a:p>
            <a:r>
              <a:rPr lang="en-GB" b="0" baseline="0" dirty="0" smtClean="0"/>
              <a:t>No, it is not necessary. Any XBRL tool compliant with the latest XBRL standards and that is capable to validate generated XBRL files against SII taxonomies issues by EIOPA,  is able to generate valid XBRL files.</a:t>
            </a:r>
          </a:p>
          <a:p>
            <a:endParaRPr lang="en-GB" baseline="0" dirty="0" smtClean="0"/>
          </a:p>
          <a:p>
            <a:endParaRPr lang="en-GB" baseline="0" dirty="0" smtClean="0"/>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2E7A77F2-835E-4C4F-B739-F358062570B3}" type="slidenum">
              <a:rPr lang="en-GB" smtClean="0"/>
              <a:t>9</a:t>
            </a:fld>
            <a:endParaRPr lang="en-GB"/>
          </a:p>
        </p:txBody>
      </p:sp>
    </p:spTree>
    <p:extLst>
      <p:ext uri="{BB962C8B-B14F-4D97-AF65-F5344CB8AC3E}">
        <p14:creationId xmlns:p14="http://schemas.microsoft.com/office/powerpoint/2010/main" val="181166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F4C98B8-FA8E-43F8-8E36-CB8FEE635E72}" type="datetimeFigureOut">
              <a:rPr lang="en-GB" smtClean="0"/>
              <a:t>22/05/2015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D94290-0A32-4454-A828-FAD8D3459402}" type="slidenum">
              <a:rPr lang="en-GB" smtClean="0"/>
              <a:t>‹#›</a:t>
            </a:fld>
            <a:endParaRPr lang="en-GB"/>
          </a:p>
        </p:txBody>
      </p:sp>
    </p:spTree>
    <p:extLst>
      <p:ext uri="{BB962C8B-B14F-4D97-AF65-F5344CB8AC3E}">
        <p14:creationId xmlns:p14="http://schemas.microsoft.com/office/powerpoint/2010/main" val="1590334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4C98B8-FA8E-43F8-8E36-CB8FEE635E72}" type="datetimeFigureOut">
              <a:rPr lang="en-GB" smtClean="0"/>
              <a:t>22/05/2015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D94290-0A32-4454-A828-FAD8D3459402}" type="slidenum">
              <a:rPr lang="en-GB" smtClean="0"/>
              <a:t>‹#›</a:t>
            </a:fld>
            <a:endParaRPr lang="en-GB"/>
          </a:p>
        </p:txBody>
      </p:sp>
    </p:spTree>
    <p:extLst>
      <p:ext uri="{BB962C8B-B14F-4D97-AF65-F5344CB8AC3E}">
        <p14:creationId xmlns:p14="http://schemas.microsoft.com/office/powerpoint/2010/main" val="2293368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4C98B8-FA8E-43F8-8E36-CB8FEE635E72}" type="datetimeFigureOut">
              <a:rPr lang="en-GB" smtClean="0"/>
              <a:t>22/05/2015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D94290-0A32-4454-A828-FAD8D3459402}" type="slidenum">
              <a:rPr lang="en-GB" smtClean="0"/>
              <a:t>‹#›</a:t>
            </a:fld>
            <a:endParaRPr lang="en-GB"/>
          </a:p>
        </p:txBody>
      </p:sp>
    </p:spTree>
    <p:extLst>
      <p:ext uri="{BB962C8B-B14F-4D97-AF65-F5344CB8AC3E}">
        <p14:creationId xmlns:p14="http://schemas.microsoft.com/office/powerpoint/2010/main" val="822490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4C98B8-FA8E-43F8-8E36-CB8FEE635E72}" type="datetimeFigureOut">
              <a:rPr lang="en-GB" smtClean="0"/>
              <a:t>22/05/2015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D94290-0A32-4454-A828-FAD8D3459402}" type="slidenum">
              <a:rPr lang="en-GB" smtClean="0"/>
              <a:t>‹#›</a:t>
            </a:fld>
            <a:endParaRPr lang="en-GB"/>
          </a:p>
        </p:txBody>
      </p:sp>
    </p:spTree>
    <p:extLst>
      <p:ext uri="{BB962C8B-B14F-4D97-AF65-F5344CB8AC3E}">
        <p14:creationId xmlns:p14="http://schemas.microsoft.com/office/powerpoint/2010/main" val="350922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4C98B8-FA8E-43F8-8E36-CB8FEE635E72}" type="datetimeFigureOut">
              <a:rPr lang="en-GB" smtClean="0"/>
              <a:t>22/05/2015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D94290-0A32-4454-A828-FAD8D3459402}" type="slidenum">
              <a:rPr lang="en-GB" smtClean="0"/>
              <a:t>‹#›</a:t>
            </a:fld>
            <a:endParaRPr lang="en-GB"/>
          </a:p>
        </p:txBody>
      </p:sp>
    </p:spTree>
    <p:extLst>
      <p:ext uri="{BB962C8B-B14F-4D97-AF65-F5344CB8AC3E}">
        <p14:creationId xmlns:p14="http://schemas.microsoft.com/office/powerpoint/2010/main" val="4243149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F4C98B8-FA8E-43F8-8E36-CB8FEE635E72}" type="datetimeFigureOut">
              <a:rPr lang="en-GB" smtClean="0"/>
              <a:t>22/05/2015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D94290-0A32-4454-A828-FAD8D3459402}" type="slidenum">
              <a:rPr lang="en-GB" smtClean="0"/>
              <a:t>‹#›</a:t>
            </a:fld>
            <a:endParaRPr lang="en-GB"/>
          </a:p>
        </p:txBody>
      </p:sp>
    </p:spTree>
    <p:extLst>
      <p:ext uri="{BB962C8B-B14F-4D97-AF65-F5344CB8AC3E}">
        <p14:creationId xmlns:p14="http://schemas.microsoft.com/office/powerpoint/2010/main" val="216175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F4C98B8-FA8E-43F8-8E36-CB8FEE635E72}" type="datetimeFigureOut">
              <a:rPr lang="en-GB" smtClean="0"/>
              <a:t>22/05/2015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7D94290-0A32-4454-A828-FAD8D3459402}" type="slidenum">
              <a:rPr lang="en-GB" smtClean="0"/>
              <a:t>‹#›</a:t>
            </a:fld>
            <a:endParaRPr lang="en-GB"/>
          </a:p>
        </p:txBody>
      </p:sp>
    </p:spTree>
    <p:extLst>
      <p:ext uri="{BB962C8B-B14F-4D97-AF65-F5344CB8AC3E}">
        <p14:creationId xmlns:p14="http://schemas.microsoft.com/office/powerpoint/2010/main" val="3137830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F4C98B8-FA8E-43F8-8E36-CB8FEE635E72}" type="datetimeFigureOut">
              <a:rPr lang="en-GB" smtClean="0"/>
              <a:t>22/05/2015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7D94290-0A32-4454-A828-FAD8D3459402}" type="slidenum">
              <a:rPr lang="en-GB" smtClean="0"/>
              <a:t>‹#›</a:t>
            </a:fld>
            <a:endParaRPr lang="en-GB"/>
          </a:p>
        </p:txBody>
      </p:sp>
    </p:spTree>
    <p:extLst>
      <p:ext uri="{BB962C8B-B14F-4D97-AF65-F5344CB8AC3E}">
        <p14:creationId xmlns:p14="http://schemas.microsoft.com/office/powerpoint/2010/main" val="1907888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4C98B8-FA8E-43F8-8E36-CB8FEE635E72}" type="datetimeFigureOut">
              <a:rPr lang="en-GB" smtClean="0"/>
              <a:t>22/05/2015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7D94290-0A32-4454-A828-FAD8D3459402}" type="slidenum">
              <a:rPr lang="en-GB" smtClean="0"/>
              <a:t>‹#›</a:t>
            </a:fld>
            <a:endParaRPr lang="en-GB"/>
          </a:p>
        </p:txBody>
      </p:sp>
    </p:spTree>
    <p:extLst>
      <p:ext uri="{BB962C8B-B14F-4D97-AF65-F5344CB8AC3E}">
        <p14:creationId xmlns:p14="http://schemas.microsoft.com/office/powerpoint/2010/main" val="390882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4C98B8-FA8E-43F8-8E36-CB8FEE635E72}" type="datetimeFigureOut">
              <a:rPr lang="en-GB" smtClean="0"/>
              <a:t>22/05/2015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D94290-0A32-4454-A828-FAD8D3459402}" type="slidenum">
              <a:rPr lang="en-GB" smtClean="0"/>
              <a:t>‹#›</a:t>
            </a:fld>
            <a:endParaRPr lang="en-GB"/>
          </a:p>
        </p:txBody>
      </p:sp>
    </p:spTree>
    <p:extLst>
      <p:ext uri="{BB962C8B-B14F-4D97-AF65-F5344CB8AC3E}">
        <p14:creationId xmlns:p14="http://schemas.microsoft.com/office/powerpoint/2010/main" val="911450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4C98B8-FA8E-43F8-8E36-CB8FEE635E72}" type="datetimeFigureOut">
              <a:rPr lang="en-GB" smtClean="0"/>
              <a:t>22/05/2015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D94290-0A32-4454-A828-FAD8D3459402}" type="slidenum">
              <a:rPr lang="en-GB" smtClean="0"/>
              <a:t>‹#›</a:t>
            </a:fld>
            <a:endParaRPr lang="en-GB"/>
          </a:p>
        </p:txBody>
      </p:sp>
    </p:spTree>
    <p:extLst>
      <p:ext uri="{BB962C8B-B14F-4D97-AF65-F5344CB8AC3E}">
        <p14:creationId xmlns:p14="http://schemas.microsoft.com/office/powerpoint/2010/main" val="2945121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4C98B8-FA8E-43F8-8E36-CB8FEE635E72}" type="datetimeFigureOut">
              <a:rPr lang="en-GB" smtClean="0"/>
              <a:t>22/05/2015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D94290-0A32-4454-A828-FAD8D3459402}" type="slidenum">
              <a:rPr lang="en-GB" smtClean="0"/>
              <a:t>‹#›</a:t>
            </a:fld>
            <a:endParaRPr lang="en-GB"/>
          </a:p>
        </p:txBody>
      </p:sp>
    </p:spTree>
    <p:extLst>
      <p:ext uri="{BB962C8B-B14F-4D97-AF65-F5344CB8AC3E}">
        <p14:creationId xmlns:p14="http://schemas.microsoft.com/office/powerpoint/2010/main" val="1797115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t4u.eurofiling.info/"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eurofiling.info/solvencyII/index.s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hyperlink" Target="https://www.xbrl.org/the-consortium/resources/tools-and-services" TargetMode="External"/><Relationship Id="rId4" Type="http://schemas.openxmlformats.org/officeDocument/2006/relationships/hyperlink" Target="http://arelle.org/"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5400000">
            <a:off x="4239090" y="-4239090"/>
            <a:ext cx="665820" cy="91440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467544" y="2996952"/>
            <a:ext cx="8136904" cy="769441"/>
          </a:xfrm>
          <a:prstGeom prst="rect">
            <a:avLst/>
          </a:prstGeom>
          <a:noFill/>
        </p:spPr>
        <p:txBody>
          <a:bodyPr wrap="square" rtlCol="0">
            <a:spAutoFit/>
          </a:bodyPr>
          <a:lstStyle/>
          <a:p>
            <a:pPr algn="ctr"/>
            <a:r>
              <a:rPr lang="en-US" sz="4400" dirty="0" smtClean="0"/>
              <a:t>XBRL Reporting</a:t>
            </a:r>
          </a:p>
        </p:txBody>
      </p:sp>
      <p:pic>
        <p:nvPicPr>
          <p:cNvPr id="11" name="Picture 10"/>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67742" y="1124744"/>
            <a:ext cx="4608513" cy="855866"/>
          </a:xfrm>
          <a:prstGeom prst="rect">
            <a:avLst/>
          </a:prstGeom>
          <a:noFill/>
        </p:spPr>
      </p:pic>
    </p:spTree>
    <p:extLst>
      <p:ext uri="{BB962C8B-B14F-4D97-AF65-F5344CB8AC3E}">
        <p14:creationId xmlns:p14="http://schemas.microsoft.com/office/powerpoint/2010/main" val="2714311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5400000">
            <a:off x="4239090" y="1953090"/>
            <a:ext cx="665820" cy="91440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539552" y="1124744"/>
            <a:ext cx="5742384" cy="2677656"/>
          </a:xfrm>
          <a:prstGeom prst="rect">
            <a:avLst/>
          </a:prstGeom>
        </p:spPr>
        <p:txBody>
          <a:bodyPr wrap="square">
            <a:spAutoFit/>
          </a:bodyPr>
          <a:lstStyle/>
          <a:p>
            <a:pPr marL="514350" indent="-514350">
              <a:buFont typeface="+mj-lt"/>
              <a:buAutoNum type="arabicPeriod"/>
            </a:pPr>
            <a:endParaRPr lang="en-US" sz="2400" dirty="0" smtClean="0">
              <a:latin typeface="+mj-lt"/>
              <a:cs typeface="Browallia New" panose="020B0604020202020204" pitchFamily="34" charset="-34"/>
            </a:endParaRPr>
          </a:p>
          <a:p>
            <a:pPr marL="514350" indent="-514350">
              <a:buFont typeface="+mj-lt"/>
              <a:buAutoNum type="arabicPeriod"/>
            </a:pPr>
            <a:r>
              <a:rPr lang="en-US" sz="2400" dirty="0" smtClean="0">
                <a:latin typeface="+mj-lt"/>
                <a:cs typeface="Browallia New" panose="020B0604020202020204" pitchFamily="34" charset="-34"/>
              </a:rPr>
              <a:t>The Tool for Undertakings (T4U/TFU)</a:t>
            </a:r>
          </a:p>
          <a:p>
            <a:pPr marL="514350" indent="-514350">
              <a:buFont typeface="+mj-lt"/>
              <a:buAutoNum type="arabicPeriod"/>
            </a:pPr>
            <a:r>
              <a:rPr lang="en-GB" sz="2400" dirty="0">
                <a:latin typeface="+mj-lt"/>
                <a:cs typeface="Browallia New" panose="020B0604020202020204" pitchFamily="34" charset="-34"/>
              </a:rPr>
              <a:t>MFSA Licence Holders' Web </a:t>
            </a:r>
            <a:r>
              <a:rPr lang="en-GB" sz="2400" dirty="0" smtClean="0">
                <a:latin typeface="+mj-lt"/>
                <a:cs typeface="Browallia New" panose="020B0604020202020204" pitchFamily="34" charset="-34"/>
              </a:rPr>
              <a:t>Portal</a:t>
            </a:r>
          </a:p>
          <a:p>
            <a:pPr marL="514350" indent="-514350">
              <a:buFont typeface="+mj-lt"/>
              <a:buAutoNum type="arabicPeriod"/>
            </a:pPr>
            <a:r>
              <a:rPr lang="en-US" sz="2400" dirty="0" smtClean="0">
                <a:latin typeface="+mj-lt"/>
                <a:cs typeface="Browallia New" panose="020B0604020202020204" pitchFamily="34" charset="-34"/>
              </a:rPr>
              <a:t>Submission of files to MFSA</a:t>
            </a:r>
          </a:p>
          <a:p>
            <a:pPr marL="514350" indent="-514350">
              <a:buFont typeface="+mj-lt"/>
              <a:buAutoNum type="arabicPeriod"/>
            </a:pPr>
            <a:r>
              <a:rPr lang="en-US" sz="2400" dirty="0" smtClean="0">
                <a:latin typeface="+mj-lt"/>
                <a:cs typeface="Browallia New" panose="020B0604020202020204" pitchFamily="34" charset="-34"/>
              </a:rPr>
              <a:t>XBRL Validation Process</a:t>
            </a:r>
          </a:p>
          <a:p>
            <a:pPr marL="514350" indent="-514350">
              <a:buFont typeface="+mj-lt"/>
              <a:buAutoNum type="arabicPeriod"/>
            </a:pPr>
            <a:r>
              <a:rPr lang="en-US" sz="2400" dirty="0" smtClean="0">
                <a:latin typeface="+mj-lt"/>
                <a:cs typeface="Browallia New" panose="020B0604020202020204" pitchFamily="34" charset="-34"/>
              </a:rPr>
              <a:t>T4U – The Way Forward</a:t>
            </a:r>
          </a:p>
          <a:p>
            <a:pPr marL="514350" indent="-514350">
              <a:buFont typeface="+mj-lt"/>
              <a:buAutoNum type="arabicPeriod"/>
            </a:pPr>
            <a:r>
              <a:rPr lang="en-US" sz="2400" dirty="0" smtClean="0">
                <a:latin typeface="+mj-lt"/>
                <a:cs typeface="Browallia New" panose="020B0604020202020204" pitchFamily="34" charset="-34"/>
              </a:rPr>
              <a:t>Q &amp; A </a:t>
            </a:r>
          </a:p>
        </p:txBody>
      </p:sp>
      <p:sp>
        <p:nvSpPr>
          <p:cNvPr id="4" name="TextBox 3"/>
          <p:cNvSpPr txBox="1"/>
          <p:nvPr/>
        </p:nvSpPr>
        <p:spPr>
          <a:xfrm>
            <a:off x="539552" y="393024"/>
            <a:ext cx="1446037" cy="584775"/>
          </a:xfrm>
          <a:prstGeom prst="rect">
            <a:avLst/>
          </a:prstGeom>
          <a:noFill/>
        </p:spPr>
        <p:txBody>
          <a:bodyPr wrap="none" rtlCol="0">
            <a:spAutoFit/>
          </a:bodyPr>
          <a:lstStyle/>
          <a:p>
            <a:r>
              <a:rPr lang="en-US" sz="3200" dirty="0" smtClean="0"/>
              <a:t>Agenda</a:t>
            </a:r>
            <a:endParaRPr lang="en-GB" sz="2400" dirty="0"/>
          </a:p>
        </p:txBody>
      </p:sp>
    </p:spTree>
    <p:extLst>
      <p:ext uri="{BB962C8B-B14F-4D97-AF65-F5344CB8AC3E}">
        <p14:creationId xmlns:p14="http://schemas.microsoft.com/office/powerpoint/2010/main" val="4114488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7544" y="441581"/>
            <a:ext cx="6804247" cy="584775"/>
          </a:xfrm>
          <a:prstGeom prst="rect">
            <a:avLst/>
          </a:prstGeom>
          <a:noFill/>
        </p:spPr>
        <p:txBody>
          <a:bodyPr wrap="square" rtlCol="0">
            <a:spAutoFit/>
          </a:bodyPr>
          <a:lstStyle/>
          <a:p>
            <a:r>
              <a:rPr lang="en-US" sz="3200" dirty="0" smtClean="0">
                <a:cs typeface="Browallia New" panose="020B0604020202020204" pitchFamily="34" charset="-34"/>
              </a:rPr>
              <a:t>Tool </a:t>
            </a:r>
            <a:r>
              <a:rPr lang="en-US" sz="3200" dirty="0">
                <a:cs typeface="Browallia New" panose="020B0604020202020204" pitchFamily="34" charset="-34"/>
              </a:rPr>
              <a:t>for </a:t>
            </a:r>
            <a:r>
              <a:rPr lang="en-US" sz="3200" dirty="0" smtClean="0">
                <a:cs typeface="Browallia New" panose="020B0604020202020204" pitchFamily="34" charset="-34"/>
              </a:rPr>
              <a:t>Undertakings a.k.a. TFU / T4U</a:t>
            </a:r>
            <a:endParaRPr lang="en-GB" sz="3200" dirty="0"/>
          </a:p>
        </p:txBody>
      </p:sp>
      <p:sp>
        <p:nvSpPr>
          <p:cNvPr id="6" name="TextBox 5"/>
          <p:cNvSpPr txBox="1"/>
          <p:nvPr/>
        </p:nvSpPr>
        <p:spPr>
          <a:xfrm>
            <a:off x="539552" y="1340768"/>
            <a:ext cx="7887522" cy="3293209"/>
          </a:xfrm>
          <a:prstGeom prst="rect">
            <a:avLst/>
          </a:prstGeom>
          <a:noFill/>
        </p:spPr>
        <p:txBody>
          <a:bodyPr wrap="square" rtlCol="0">
            <a:spAutoFit/>
          </a:bodyPr>
          <a:lstStyle/>
          <a:p>
            <a:pPr marL="457200" indent="-457200">
              <a:buFont typeface="Wingdings" panose="05000000000000000000" pitchFamily="2" charset="2"/>
              <a:buChar char="§"/>
            </a:pPr>
            <a:r>
              <a:rPr lang="en-US" sz="2400" dirty="0" smtClean="0">
                <a:cs typeface="Browallia New" panose="020B0604020202020204" pitchFamily="34" charset="-34"/>
              </a:rPr>
              <a:t>Tool for Undertakings can be downloaded from </a:t>
            </a:r>
            <a:r>
              <a:rPr lang="en-US" sz="2400" dirty="0">
                <a:cs typeface="Browallia New" panose="020B0604020202020204" pitchFamily="34" charset="-34"/>
                <a:hlinkClick r:id="rId3"/>
              </a:rPr>
              <a:t>http://t4u.eurofiling.info</a:t>
            </a:r>
            <a:r>
              <a:rPr lang="en-US" sz="2400" dirty="0" smtClean="0">
                <a:cs typeface="Browallia New" panose="020B0604020202020204" pitchFamily="34" charset="-34"/>
                <a:hlinkClick r:id="rId3"/>
              </a:rPr>
              <a:t>/</a:t>
            </a:r>
            <a:endParaRPr lang="en-US" sz="2400" dirty="0" smtClean="0">
              <a:cs typeface="Browallia New" panose="020B0604020202020204" pitchFamily="34" charset="-34"/>
            </a:endParaRPr>
          </a:p>
          <a:p>
            <a:endParaRPr lang="en-US" sz="2400" dirty="0" smtClean="0">
              <a:cs typeface="Browallia New" panose="020B0604020202020204" pitchFamily="34" charset="-34"/>
            </a:endParaRPr>
          </a:p>
          <a:p>
            <a:pPr marL="800100" lvl="1" indent="-342900">
              <a:buFont typeface="Wingdings" panose="05000000000000000000" pitchFamily="2" charset="2"/>
              <a:buChar char="Ø"/>
            </a:pPr>
            <a:r>
              <a:rPr lang="en-US" sz="2000" dirty="0" smtClean="0">
                <a:cs typeface="Browallia New" panose="020B0604020202020204" pitchFamily="34" charset="-34"/>
              </a:rPr>
              <a:t>Minimum Requirements: Workstation with Windows OS and Microsoft.NET Framework 4.0+ installed.</a:t>
            </a:r>
          </a:p>
          <a:p>
            <a:pPr marL="457200" indent="-457200">
              <a:buFont typeface="Wingdings" panose="05000000000000000000" pitchFamily="2" charset="2"/>
              <a:buChar char="§"/>
            </a:pPr>
            <a:endParaRPr lang="en-US" sz="2400" dirty="0" smtClean="0">
              <a:cs typeface="Browallia New" panose="020B0604020202020204" pitchFamily="34" charset="-34"/>
            </a:endParaRPr>
          </a:p>
          <a:p>
            <a:pPr marL="457200" indent="-457200">
              <a:buFont typeface="Wingdings" panose="05000000000000000000" pitchFamily="2" charset="2"/>
              <a:buChar char="§"/>
            </a:pPr>
            <a:r>
              <a:rPr lang="en-US" sz="2400" dirty="0" smtClean="0">
                <a:cs typeface="Browallia New" panose="020B0604020202020204" pitchFamily="34" charset="-34"/>
              </a:rPr>
              <a:t>Step-by-step guidance is available in the </a:t>
            </a:r>
            <a:r>
              <a:rPr lang="en-GB" sz="2400" dirty="0" smtClean="0">
                <a:cs typeface="Browallia New" panose="020B0604020202020204" pitchFamily="34" charset="-34"/>
              </a:rPr>
              <a:t>User </a:t>
            </a:r>
            <a:r>
              <a:rPr lang="en-GB" sz="2400" dirty="0">
                <a:cs typeface="Browallia New" panose="020B0604020202020204" pitchFamily="34" charset="-34"/>
              </a:rPr>
              <a:t>Manual which can be downloaded from the Help drop-down </a:t>
            </a:r>
            <a:r>
              <a:rPr lang="en-GB" sz="2400" dirty="0" smtClean="0">
                <a:cs typeface="Browallia New" panose="020B0604020202020204" pitchFamily="34" charset="-34"/>
              </a:rPr>
              <a:t>menu.</a:t>
            </a:r>
            <a:endParaRPr lang="en-GB" dirty="0">
              <a:cs typeface="Browallia New" panose="020B0604020202020204" pitchFamily="34" charset="-34"/>
            </a:endParaRPr>
          </a:p>
        </p:txBody>
      </p:sp>
      <p:pic>
        <p:nvPicPr>
          <p:cNvPr id="1638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6656" y="4437112"/>
            <a:ext cx="1992174" cy="119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10"/>
          <p:cNvSpPr/>
          <p:nvPr/>
        </p:nvSpPr>
        <p:spPr>
          <a:xfrm rot="5400000">
            <a:off x="4239090" y="1953090"/>
            <a:ext cx="665820" cy="91440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745780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78180" y="12152"/>
            <a:ext cx="665820" cy="68580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rot="5400000">
            <a:off x="3906180" y="2313383"/>
            <a:ext cx="665820" cy="847818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7391" y="1328215"/>
            <a:ext cx="5503395" cy="39729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83568" y="467961"/>
            <a:ext cx="1694310" cy="584775"/>
          </a:xfrm>
          <a:prstGeom prst="rect">
            <a:avLst/>
          </a:prstGeom>
          <a:noFill/>
        </p:spPr>
        <p:txBody>
          <a:bodyPr wrap="none" rtlCol="0">
            <a:spAutoFit/>
          </a:bodyPr>
          <a:lstStyle/>
          <a:p>
            <a:r>
              <a:rPr lang="en-US" sz="3200" dirty="0" smtClean="0"/>
              <a:t>LH Portal</a:t>
            </a:r>
          </a:p>
        </p:txBody>
      </p:sp>
      <p:sp>
        <p:nvSpPr>
          <p:cNvPr id="7" name="TextBox 6"/>
          <p:cNvSpPr txBox="1"/>
          <p:nvPr/>
        </p:nvSpPr>
        <p:spPr>
          <a:xfrm>
            <a:off x="572487" y="5514675"/>
            <a:ext cx="7277787" cy="400110"/>
          </a:xfrm>
          <a:prstGeom prst="rect">
            <a:avLst/>
          </a:prstGeom>
          <a:noFill/>
        </p:spPr>
        <p:txBody>
          <a:bodyPr wrap="square" rtlCol="0">
            <a:spAutoFit/>
          </a:bodyPr>
          <a:lstStyle/>
          <a:p>
            <a:pPr algn="ctr"/>
            <a:r>
              <a:rPr lang="en-US" sz="2000" dirty="0" smtClean="0">
                <a:latin typeface="+mj-lt"/>
                <a:cs typeface="Browallia New" panose="020B0604020202020204" pitchFamily="34" charset="-34"/>
              </a:rPr>
              <a:t>DEMO</a:t>
            </a:r>
          </a:p>
        </p:txBody>
      </p:sp>
    </p:spTree>
    <p:extLst>
      <p:ext uri="{BB962C8B-B14F-4D97-AF65-F5344CB8AC3E}">
        <p14:creationId xmlns:p14="http://schemas.microsoft.com/office/powerpoint/2010/main" val="1878155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5400000">
            <a:off x="4239090" y="-4239090"/>
            <a:ext cx="665820" cy="91440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1115616" y="1484784"/>
            <a:ext cx="5742384" cy="461665"/>
          </a:xfrm>
          <a:prstGeom prst="rect">
            <a:avLst/>
          </a:prstGeom>
        </p:spPr>
        <p:txBody>
          <a:bodyPr wrap="square">
            <a:spAutoFit/>
          </a:bodyPr>
          <a:lstStyle/>
          <a:p>
            <a:pPr marL="514350" indent="-514350">
              <a:buFont typeface="+mj-lt"/>
              <a:buAutoNum type="arabicPeriod"/>
            </a:pPr>
            <a:endParaRPr lang="en-US" sz="2400" dirty="0" smtClean="0">
              <a:latin typeface="+mj-lt"/>
              <a:cs typeface="Browallia New" panose="020B0604020202020204" pitchFamily="34" charset="-34"/>
            </a:endParaRPr>
          </a:p>
        </p:txBody>
      </p:sp>
      <p:sp>
        <p:nvSpPr>
          <p:cNvPr id="4" name="TextBox 3"/>
          <p:cNvSpPr txBox="1"/>
          <p:nvPr/>
        </p:nvSpPr>
        <p:spPr>
          <a:xfrm>
            <a:off x="467544" y="692696"/>
            <a:ext cx="7272808" cy="584775"/>
          </a:xfrm>
          <a:prstGeom prst="rect">
            <a:avLst/>
          </a:prstGeom>
          <a:noFill/>
        </p:spPr>
        <p:txBody>
          <a:bodyPr wrap="square" rtlCol="0">
            <a:spAutoFit/>
          </a:bodyPr>
          <a:lstStyle/>
          <a:p>
            <a:r>
              <a:rPr lang="en-US" sz="3200" dirty="0" smtClean="0">
                <a:cs typeface="Browallia New" panose="020B0604020202020204" pitchFamily="34" charset="-34"/>
              </a:rPr>
              <a:t>XBRL Validation Process</a:t>
            </a:r>
            <a:endParaRPr lang="en-GB" sz="32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534" y="1645273"/>
            <a:ext cx="8209922" cy="5384127"/>
          </a:xfrm>
          <a:prstGeom prst="rect">
            <a:avLst/>
          </a:prstGeom>
        </p:spPr>
      </p:pic>
    </p:spTree>
    <p:extLst>
      <p:ext uri="{BB962C8B-B14F-4D97-AF65-F5344CB8AC3E}">
        <p14:creationId xmlns:p14="http://schemas.microsoft.com/office/powerpoint/2010/main" val="42316404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78180" y="12152"/>
            <a:ext cx="665820" cy="68580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rot="5400000">
            <a:off x="3906180" y="2313383"/>
            <a:ext cx="665820" cy="847818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573088" y="517463"/>
            <a:ext cx="7272808" cy="584775"/>
          </a:xfrm>
          <a:prstGeom prst="rect">
            <a:avLst/>
          </a:prstGeom>
          <a:noFill/>
        </p:spPr>
        <p:txBody>
          <a:bodyPr wrap="square" rtlCol="0">
            <a:spAutoFit/>
          </a:bodyPr>
          <a:lstStyle/>
          <a:p>
            <a:r>
              <a:rPr lang="en-US" sz="3200" dirty="0" smtClean="0">
                <a:cs typeface="Browallia New" panose="020B0604020202020204" pitchFamily="34" charset="-34"/>
              </a:rPr>
              <a:t>T4U – The Way Forward</a:t>
            </a:r>
            <a:endParaRPr lang="en-GB" sz="3200" dirty="0"/>
          </a:p>
        </p:txBody>
      </p:sp>
      <p:sp>
        <p:nvSpPr>
          <p:cNvPr id="6" name="TextBox 5"/>
          <p:cNvSpPr txBox="1"/>
          <p:nvPr/>
        </p:nvSpPr>
        <p:spPr>
          <a:xfrm>
            <a:off x="611560" y="1426243"/>
            <a:ext cx="7560840" cy="3785652"/>
          </a:xfrm>
          <a:prstGeom prst="rect">
            <a:avLst/>
          </a:prstGeom>
          <a:noFill/>
        </p:spPr>
        <p:txBody>
          <a:bodyPr wrap="square" rtlCol="0">
            <a:spAutoFit/>
          </a:bodyPr>
          <a:lstStyle/>
          <a:p>
            <a:pPr marL="285750" indent="-285750" algn="just">
              <a:buFont typeface="Wingdings" panose="05000000000000000000" pitchFamily="2" charset="2"/>
              <a:buChar char="§"/>
            </a:pPr>
            <a:r>
              <a:rPr lang="en-US" sz="2000" dirty="0" smtClean="0"/>
              <a:t>EIOPA communicated the following developments to stakeholders:</a:t>
            </a:r>
          </a:p>
          <a:p>
            <a:pPr algn="just"/>
            <a:endParaRPr lang="en-US" sz="2000" dirty="0" smtClean="0"/>
          </a:p>
          <a:p>
            <a:pPr marL="800100" lvl="1" indent="-342900" algn="just">
              <a:buFont typeface="Wingdings" panose="05000000000000000000" pitchFamily="2" charset="2"/>
              <a:buChar char="Ø"/>
            </a:pPr>
            <a:r>
              <a:rPr lang="en-US" sz="2000" dirty="0" smtClean="0"/>
              <a:t>EIOPA will maintain the T4U till Q3 2015 which will be the first full Solvency II release.</a:t>
            </a:r>
          </a:p>
          <a:p>
            <a:pPr marL="800100" lvl="1" indent="-342900" algn="just">
              <a:buFont typeface="Wingdings" panose="05000000000000000000" pitchFamily="2" charset="2"/>
              <a:buChar char="Ø"/>
            </a:pPr>
            <a:endParaRPr lang="en-US" sz="2000" dirty="0" smtClean="0"/>
          </a:p>
          <a:p>
            <a:pPr marL="800100" lvl="1" indent="-342900" algn="just">
              <a:buFont typeface="Wingdings" panose="05000000000000000000" pitchFamily="2" charset="2"/>
              <a:buChar char="Ø"/>
            </a:pPr>
            <a:r>
              <a:rPr lang="en-US" sz="2000" dirty="0" smtClean="0"/>
              <a:t>T4U should keep on functioning but </a:t>
            </a:r>
            <a:r>
              <a:rPr lang="en-US" sz="2000" b="1" u="sng" dirty="0" smtClean="0"/>
              <a:t>no further developments  will be released</a:t>
            </a:r>
            <a:r>
              <a:rPr lang="en-US" sz="2000" dirty="0" smtClean="0"/>
              <a:t> on the final version of the tool.</a:t>
            </a:r>
          </a:p>
          <a:p>
            <a:pPr marL="800100" lvl="1" indent="-342900" algn="just">
              <a:buFont typeface="Wingdings" panose="05000000000000000000" pitchFamily="2" charset="2"/>
              <a:buChar char="Ø"/>
            </a:pPr>
            <a:endParaRPr lang="en-US" sz="2000" dirty="0"/>
          </a:p>
          <a:p>
            <a:pPr marL="800100" lvl="1" indent="-342900" algn="just">
              <a:buFont typeface="Wingdings" panose="05000000000000000000" pitchFamily="2" charset="2"/>
              <a:buChar char="Ø"/>
            </a:pPr>
            <a:r>
              <a:rPr lang="en-US" sz="2000" dirty="0" smtClean="0"/>
              <a:t>As a result one cannot assure that the T4U can keep on meeting future demands of EIOPA for XBRL reporting.</a:t>
            </a:r>
          </a:p>
          <a:p>
            <a:pPr marL="285750" indent="-285750">
              <a:buFont typeface="Wingdings" panose="05000000000000000000" pitchFamily="2" charset="2"/>
              <a:buChar char="§"/>
            </a:pPr>
            <a:endParaRPr lang="en-US" sz="2000" dirty="0"/>
          </a:p>
          <a:p>
            <a:pPr marL="285750" indent="-285750">
              <a:buFont typeface="Wingdings" panose="05000000000000000000" pitchFamily="2" charset="2"/>
              <a:buChar char="§"/>
            </a:pPr>
            <a:endParaRPr lang="en-US" sz="2000" dirty="0" smtClean="0"/>
          </a:p>
        </p:txBody>
      </p:sp>
      <p:pic>
        <p:nvPicPr>
          <p:cNvPr id="7" name="Picture 7" descr="t4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4691608"/>
            <a:ext cx="1257672" cy="1257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69421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5400000">
            <a:off x="4239090" y="-4239090"/>
            <a:ext cx="665820" cy="91440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683568" y="692696"/>
            <a:ext cx="7272808" cy="584775"/>
          </a:xfrm>
          <a:prstGeom prst="rect">
            <a:avLst/>
          </a:prstGeom>
          <a:noFill/>
        </p:spPr>
        <p:txBody>
          <a:bodyPr wrap="square" rtlCol="0">
            <a:spAutoFit/>
          </a:bodyPr>
          <a:lstStyle/>
          <a:p>
            <a:r>
              <a:rPr lang="en-US" sz="3200" dirty="0" smtClean="0">
                <a:cs typeface="Browallia New" panose="020B0604020202020204" pitchFamily="34" charset="-34"/>
              </a:rPr>
              <a:t>T4U – The Way Forward</a:t>
            </a:r>
            <a:endParaRPr lang="en-GB" sz="3200" dirty="0"/>
          </a:p>
        </p:txBody>
      </p:sp>
      <p:sp>
        <p:nvSpPr>
          <p:cNvPr id="5" name="TextBox 4"/>
          <p:cNvSpPr txBox="1"/>
          <p:nvPr/>
        </p:nvSpPr>
        <p:spPr>
          <a:xfrm>
            <a:off x="773654" y="1556792"/>
            <a:ext cx="8334850" cy="3477875"/>
          </a:xfrm>
          <a:prstGeom prst="rect">
            <a:avLst/>
          </a:prstGeom>
          <a:noFill/>
        </p:spPr>
        <p:txBody>
          <a:bodyPr wrap="square" rtlCol="0">
            <a:spAutoFit/>
          </a:bodyPr>
          <a:lstStyle/>
          <a:p>
            <a:pPr marL="285750" indent="-285750">
              <a:buFont typeface="Wingdings" panose="05000000000000000000" pitchFamily="2" charset="2"/>
              <a:buChar char="§"/>
            </a:pPr>
            <a:endParaRPr lang="en-US" sz="2000" dirty="0"/>
          </a:p>
          <a:p>
            <a:pPr marL="285750" indent="-285750">
              <a:buFont typeface="Wingdings" panose="05000000000000000000" pitchFamily="2" charset="2"/>
              <a:buChar char="§"/>
            </a:pPr>
            <a:r>
              <a:rPr lang="en-US" sz="2000" dirty="0" smtClean="0"/>
              <a:t>Entities </a:t>
            </a:r>
            <a:r>
              <a:rPr lang="en-US" sz="2000" dirty="0"/>
              <a:t>can opt to maintain the tool </a:t>
            </a:r>
            <a:r>
              <a:rPr lang="en-US" sz="2000" dirty="0" smtClean="0"/>
              <a:t>themselves via their IT resources:</a:t>
            </a:r>
          </a:p>
          <a:p>
            <a:pPr marL="800100" lvl="1" indent="-342900">
              <a:buFont typeface="Wingdings" panose="05000000000000000000" pitchFamily="2" charset="2"/>
              <a:buChar char="Ø"/>
            </a:pPr>
            <a:r>
              <a:rPr lang="en-US" sz="2000" dirty="0" smtClean="0"/>
              <a:t>T4U is based on the </a:t>
            </a:r>
            <a:r>
              <a:rPr lang="en-US" sz="2000" dirty="0" err="1" smtClean="0"/>
              <a:t>Arelle</a:t>
            </a:r>
            <a:r>
              <a:rPr lang="en-US" sz="2000" dirty="0" smtClean="0"/>
              <a:t> project which is an Open Source project used by the </a:t>
            </a:r>
            <a:r>
              <a:rPr lang="en-US" sz="2000" dirty="0" err="1" smtClean="0"/>
              <a:t>Eurofiling</a:t>
            </a:r>
            <a:r>
              <a:rPr lang="en-US" sz="2000" dirty="0" smtClean="0"/>
              <a:t> community. Further information can be found </a:t>
            </a:r>
            <a:r>
              <a:rPr lang="en-US" sz="2000" dirty="0"/>
              <a:t>on </a:t>
            </a:r>
            <a:r>
              <a:rPr lang="en-GB" sz="2000" dirty="0">
                <a:hlinkClick r:id="rId3"/>
              </a:rPr>
              <a:t>http://</a:t>
            </a:r>
            <a:r>
              <a:rPr lang="en-GB" sz="2000" dirty="0" smtClean="0">
                <a:hlinkClick r:id="rId3"/>
              </a:rPr>
              <a:t>eurofiling.info/solvencyII/index.shtml</a:t>
            </a:r>
            <a:r>
              <a:rPr lang="en-GB" sz="2000" dirty="0" smtClean="0"/>
              <a:t> and </a:t>
            </a:r>
            <a:r>
              <a:rPr lang="en-US" sz="2000" dirty="0" smtClean="0">
                <a:hlinkClick r:id="rId4"/>
              </a:rPr>
              <a:t>http</a:t>
            </a:r>
            <a:r>
              <a:rPr lang="en-US" sz="2000" dirty="0">
                <a:hlinkClick r:id="rId4"/>
              </a:rPr>
              <a:t>://arelle.org</a:t>
            </a:r>
            <a:r>
              <a:rPr lang="en-US" sz="2000" dirty="0" smtClean="0">
                <a:hlinkClick r:id="rId4"/>
              </a:rPr>
              <a:t>/</a:t>
            </a:r>
            <a:r>
              <a:rPr lang="en-US" sz="2000" dirty="0"/>
              <a:t> </a:t>
            </a:r>
          </a:p>
          <a:p>
            <a:endParaRPr lang="en-US" sz="2000" dirty="0"/>
          </a:p>
          <a:p>
            <a:pPr marL="285750" indent="-285750">
              <a:buFont typeface="Wingdings" panose="05000000000000000000" pitchFamily="2" charset="2"/>
              <a:buChar char="§"/>
            </a:pPr>
            <a:r>
              <a:rPr lang="en-US" sz="2000" dirty="0" smtClean="0"/>
              <a:t>Procure  a </a:t>
            </a:r>
            <a:r>
              <a:rPr lang="en-GB" sz="2000" dirty="0" smtClean="0"/>
              <a:t>commercial </a:t>
            </a:r>
            <a:r>
              <a:rPr lang="en-GB" sz="2000" dirty="0"/>
              <a:t>off-the-shelf (COTS) </a:t>
            </a:r>
            <a:r>
              <a:rPr lang="en-US" sz="2000" dirty="0" smtClean="0"/>
              <a:t>third- party XBRL tool:</a:t>
            </a:r>
          </a:p>
          <a:p>
            <a:pPr marL="800100" lvl="1" indent="-342900">
              <a:buFont typeface="Wingdings" panose="05000000000000000000" pitchFamily="2" charset="2"/>
              <a:buChar char="Ø"/>
            </a:pPr>
            <a:r>
              <a:rPr lang="en-US" sz="2000" dirty="0" smtClean="0"/>
              <a:t>XBRL International provides a list of approved vendors - </a:t>
            </a:r>
            <a:r>
              <a:rPr lang="en-GB" sz="2000" dirty="0" smtClean="0">
                <a:hlinkClick r:id="rId5"/>
              </a:rPr>
              <a:t>https</a:t>
            </a:r>
            <a:r>
              <a:rPr lang="en-GB" sz="2000" dirty="0">
                <a:hlinkClick r:id="rId5"/>
              </a:rPr>
              <a:t>://</a:t>
            </a:r>
            <a:r>
              <a:rPr lang="en-GB" sz="2000" dirty="0" smtClean="0">
                <a:hlinkClick r:id="rId5"/>
              </a:rPr>
              <a:t>www.xbrl.org/the-consortium/resources/tools-and-services</a:t>
            </a:r>
            <a:r>
              <a:rPr lang="en-GB" sz="2000" dirty="0" smtClean="0"/>
              <a:t>.</a:t>
            </a:r>
            <a:endParaRPr lang="en-US" sz="2000" dirty="0" smtClean="0"/>
          </a:p>
          <a:p>
            <a:pPr marL="800100" lvl="1" indent="-342900">
              <a:buFont typeface="Wingdings" panose="05000000000000000000" pitchFamily="2" charset="2"/>
              <a:buChar char="Ø"/>
            </a:pPr>
            <a:r>
              <a:rPr lang="en-US" sz="2000" dirty="0" smtClean="0"/>
              <a:t>Cost varies starting from around €30,000 upwards.</a:t>
            </a:r>
            <a:endParaRPr lang="en-US" sz="2000" dirty="0"/>
          </a:p>
          <a:p>
            <a:pPr marL="285750" indent="-285750">
              <a:buFont typeface="Wingdings" panose="05000000000000000000" pitchFamily="2" charset="2"/>
              <a:buChar char="§"/>
            </a:pPr>
            <a:endParaRPr lang="en-US" sz="2000" dirty="0" smtClean="0"/>
          </a:p>
        </p:txBody>
      </p:sp>
      <p:pic>
        <p:nvPicPr>
          <p:cNvPr id="6" name="Picture 4" descr="http://upload.wikimedia.org/wikipedia/en/thumb/0/0d/XBRL.svg/1280px-XBRL.svg.png">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00292" y="5733256"/>
            <a:ext cx="1620180" cy="779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83911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665820" cy="68580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971600" y="539969"/>
            <a:ext cx="7272808" cy="584775"/>
          </a:xfrm>
          <a:prstGeom prst="rect">
            <a:avLst/>
          </a:prstGeom>
          <a:noFill/>
        </p:spPr>
        <p:txBody>
          <a:bodyPr wrap="square" rtlCol="0">
            <a:spAutoFit/>
          </a:bodyPr>
          <a:lstStyle/>
          <a:p>
            <a:r>
              <a:rPr lang="en-US" sz="3200" dirty="0" smtClean="0">
                <a:cs typeface="Browallia New" panose="020B0604020202020204" pitchFamily="34" charset="-34"/>
              </a:rPr>
              <a:t>T4U – The Way Forward</a:t>
            </a:r>
            <a:endParaRPr lang="en-GB" sz="3200" dirty="0"/>
          </a:p>
        </p:txBody>
      </p:sp>
      <p:sp>
        <p:nvSpPr>
          <p:cNvPr id="4" name="TextBox 3"/>
          <p:cNvSpPr txBox="1"/>
          <p:nvPr/>
        </p:nvSpPr>
        <p:spPr>
          <a:xfrm>
            <a:off x="1022501" y="1196752"/>
            <a:ext cx="8013995" cy="4401205"/>
          </a:xfrm>
          <a:prstGeom prst="rect">
            <a:avLst/>
          </a:prstGeom>
          <a:noFill/>
        </p:spPr>
        <p:txBody>
          <a:bodyPr wrap="square" rtlCol="0">
            <a:spAutoFit/>
          </a:bodyPr>
          <a:lstStyle/>
          <a:p>
            <a:pPr algn="just"/>
            <a:endParaRPr lang="en-GB" sz="2000" dirty="0"/>
          </a:p>
          <a:p>
            <a:pPr marL="285750" indent="-285750" algn="just">
              <a:buFont typeface="Wingdings" panose="05000000000000000000" pitchFamily="2" charset="2"/>
              <a:buChar char="§"/>
            </a:pPr>
            <a:r>
              <a:rPr lang="en-GB" sz="2000" dirty="0" smtClean="0"/>
              <a:t>MFSA Insurance and Pensions Supervision Unit will initially be using the T4U. </a:t>
            </a:r>
          </a:p>
          <a:p>
            <a:pPr algn="just"/>
            <a:endParaRPr lang="en-US" sz="2000" dirty="0"/>
          </a:p>
          <a:p>
            <a:pPr marL="285750" indent="-285750" algn="just">
              <a:buFont typeface="Wingdings" panose="05000000000000000000" pitchFamily="2" charset="2"/>
              <a:buChar char="§"/>
            </a:pPr>
            <a:r>
              <a:rPr lang="en-GB" sz="2000" dirty="0" smtClean="0"/>
              <a:t>However, from experience obtained from the Banking Supervision Unit, who had similar reporting requirements, a commercial off-the-shelf XBRL tool was procured and  has been used without any major issues for the past year. </a:t>
            </a:r>
          </a:p>
          <a:p>
            <a:pPr algn="just"/>
            <a:endParaRPr lang="en-GB" sz="2000" dirty="0"/>
          </a:p>
          <a:p>
            <a:pPr marL="285750" indent="-285750" algn="just">
              <a:buFont typeface="Wingdings" panose="05000000000000000000" pitchFamily="2" charset="2"/>
              <a:buChar char="§"/>
            </a:pPr>
            <a:r>
              <a:rPr lang="en-GB" sz="2000" dirty="0" smtClean="0"/>
              <a:t>In </a:t>
            </a:r>
            <a:r>
              <a:rPr lang="en-GB" sz="2000" dirty="0"/>
              <a:t>view of </a:t>
            </a:r>
            <a:r>
              <a:rPr lang="en-GB" sz="2000" dirty="0" smtClean="0"/>
              <a:t>these developments we encourage Undertakings </a:t>
            </a:r>
            <a:r>
              <a:rPr lang="en-GB" sz="2000" dirty="0"/>
              <a:t>to start looking into these tools to avoid unnecessary surprises when EIOPA stops maintaining the T4U.</a:t>
            </a:r>
          </a:p>
          <a:p>
            <a:pPr marL="285750" indent="-285750">
              <a:buFont typeface="Wingdings" panose="05000000000000000000" pitchFamily="2" charset="2"/>
              <a:buChar char="§"/>
            </a:pPr>
            <a:endParaRPr lang="en-US" sz="2000" dirty="0"/>
          </a:p>
          <a:p>
            <a:pPr marL="285750" indent="-285750">
              <a:buFont typeface="Wingdings" panose="05000000000000000000" pitchFamily="2" charset="2"/>
              <a:buChar char="§"/>
            </a:pPr>
            <a:endParaRPr lang="en-US" sz="2000" dirty="0" smtClean="0"/>
          </a:p>
        </p:txBody>
      </p:sp>
    </p:spTree>
    <p:extLst>
      <p:ext uri="{BB962C8B-B14F-4D97-AF65-F5344CB8AC3E}">
        <p14:creationId xmlns:p14="http://schemas.microsoft.com/office/powerpoint/2010/main" val="249373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665820" cy="6858000"/>
          </a:xfrm>
          <a:prstGeom prst="rect">
            <a:avLst/>
          </a:prstGeom>
          <a:solidFill>
            <a:srgbClr val="FF0000">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http://jagaro.net/wp-content/uploads/2011/03/ques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23865" y="1772816"/>
            <a:ext cx="3810000" cy="2619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4317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CT InfoSys Software Development Process Document Template" ma:contentTypeID="0x010100A915B2117B9E974793024853B908C5A800C8C6518A57C9664E9AB19F89D5D7FE5B" ma:contentTypeVersion="8" ma:contentTypeDescription="ICT InfoSys Software Development Process Document Template" ma:contentTypeScope="" ma:versionID="4c217b50571230c6486e0f21eddbb7df">
  <xsd:schema xmlns:xsd="http://www.w3.org/2001/XMLSchema" xmlns:xs="http://www.w3.org/2001/XMLSchema" xmlns:p="http://schemas.microsoft.com/office/2006/metadata/properties" xmlns:ns2="bfb4e3fa-8940-4e46-b019-a382f3d9aae2" xmlns:ns3="ef4921b9-6ce7-4e9d-a17e-77ea16406c9f" targetNamespace="http://schemas.microsoft.com/office/2006/metadata/properties" ma:root="true" ma:fieldsID="68a83510055443dd8f55cee054991370" ns2:_="" ns3:_="">
    <xsd:import namespace="bfb4e3fa-8940-4e46-b019-a382f3d9aae2"/>
    <xsd:import namespace="ef4921b9-6ce7-4e9d-a17e-77ea16406c9f"/>
    <xsd:element name="properties">
      <xsd:complexType>
        <xsd:sequence>
          <xsd:element name="documentManagement">
            <xsd:complexType>
              <xsd:all>
                <xsd:element ref="ns2:ICT_x0020_Infosys_x0020_Project"/>
                <xsd:element ref="ns2:ICT_x0020_Document_x0020_Category"/>
                <xsd:element ref="ns2:Document_x0020_Status"/>
                <xsd:element ref="ns3:Comments" minOccurs="0"/>
                <xsd:element ref="ns3:Archiv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b4e3fa-8940-4e46-b019-a382f3d9aae2" elementFormDefault="qualified">
    <xsd:import namespace="http://schemas.microsoft.com/office/2006/documentManagement/types"/>
    <xsd:import namespace="http://schemas.microsoft.com/office/infopath/2007/PartnerControls"/>
    <xsd:element name="ICT_x0020_Infosys_x0020_Project" ma:index="8" ma:displayName="ICT Infosys Project" ma:list="{b3377509-f4ec-4d91-9628-c544e1dda7d7}" ma:internalName="ICT_x0020_Infosys_x0020_Project" ma:showField="Title" ma:web="bfb4e3fa-8940-4e46-b019-a382f3d9aae2">
      <xsd:simpleType>
        <xsd:restriction base="dms:Lookup"/>
      </xsd:simpleType>
    </xsd:element>
    <xsd:element name="ICT_x0020_Document_x0020_Category" ma:index="9" ma:displayName="ICT Document Category" ma:list="{b76a33b6-b0ba-47ec-bca6-136d74b6af1b}" ma:internalName="ICT_x0020_Document_x0020_Category" ma:showField="Title" ma:web="bfb4e3fa-8940-4e46-b019-a382f3d9aae2">
      <xsd:simpleType>
        <xsd:restriction base="dms:Lookup"/>
      </xsd:simpleType>
    </xsd:element>
    <xsd:element name="Document_x0020_Status" ma:index="10" ma:displayName="Document Status" ma:list="{ab6ca49d-7c89-4882-a631-3c4ec68f08dc}" ma:internalName="Document_x0020_Status" ma:showField="Title" ma:web="bfb4e3fa-8940-4e46-b019-a382f3d9aae2">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ef4921b9-6ce7-4e9d-a17e-77ea16406c9f" elementFormDefault="qualified">
    <xsd:import namespace="http://schemas.microsoft.com/office/2006/documentManagement/types"/>
    <xsd:import namespace="http://schemas.microsoft.com/office/infopath/2007/PartnerControls"/>
    <xsd:element name="Comments" ma:index="11" nillable="true" ma:displayName="Comments" ma:internalName="Comments">
      <xsd:simpleType>
        <xsd:restriction base="dms:Note">
          <xsd:maxLength value="255"/>
        </xsd:restriction>
      </xsd:simpleType>
    </xsd:element>
    <xsd:element name="Archived" ma:index="12" nillable="true" ma:displayName="Archived" ma:default="0" ma:internalName="Archived">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CT_x0020_Infosys_x0020_Project xmlns="bfb4e3fa-8940-4e46-b019-a382f3d9aae2">65</ICT_x0020_Infosys_x0020_Project>
    <Comments xmlns="ef4921b9-6ce7-4e9d-a17e-77ea16406c9f" xsi:nil="true"/>
    <Archived xmlns="ef4921b9-6ce7-4e9d-a17e-77ea16406c9f">false</Archived>
    <ICT_x0020_Document_x0020_Category xmlns="bfb4e3fa-8940-4e46-b019-a382f3d9aae2">18</ICT_x0020_Document_x0020_Category>
    <Document_x0020_Status xmlns="bfb4e3fa-8940-4e46-b019-a382f3d9aae2">1</Document_x0020_Status>
  </documentManagement>
</p:properties>
</file>

<file path=customXml/itemProps1.xml><?xml version="1.0" encoding="utf-8"?>
<ds:datastoreItem xmlns:ds="http://schemas.openxmlformats.org/officeDocument/2006/customXml" ds:itemID="{14A7AB29-6069-46DD-85DC-883D7F6C68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b4e3fa-8940-4e46-b019-a382f3d9aae2"/>
    <ds:schemaRef ds:uri="ef4921b9-6ce7-4e9d-a17e-77ea16406c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E935CFE-0B60-4816-8FD8-5D29FC95B7BD}">
  <ds:schemaRefs>
    <ds:schemaRef ds:uri="http://schemas.microsoft.com/sharepoint/v3/contenttype/forms"/>
  </ds:schemaRefs>
</ds:datastoreItem>
</file>

<file path=customXml/itemProps3.xml><?xml version="1.0" encoding="utf-8"?>
<ds:datastoreItem xmlns:ds="http://schemas.openxmlformats.org/officeDocument/2006/customXml" ds:itemID="{84721B26-9E5B-49AC-9394-88AD809FAC36}">
  <ds:schemaRefs>
    <ds:schemaRef ds:uri="http://schemas.microsoft.com/office/2006/documentManagement/types"/>
    <ds:schemaRef ds:uri="http://purl.org/dc/dcmitype/"/>
    <ds:schemaRef ds:uri="bfb4e3fa-8940-4e46-b019-a382f3d9aae2"/>
    <ds:schemaRef ds:uri="ef4921b9-6ce7-4e9d-a17e-77ea16406c9f"/>
    <ds:schemaRef ds:uri="http://purl.org/dc/elements/1.1/"/>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912</TotalTime>
  <Words>964</Words>
  <Application>Microsoft Office PowerPoint</Application>
  <PresentationFormat>On-screen Show (4:3)</PresentationFormat>
  <Paragraphs>96</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XBRL from a Technical Perspective - IPSU</dc:title>
  <dc:creator>Jacques Mizzi</dc:creator>
  <cp:lastModifiedBy>Rosanne Gatt</cp:lastModifiedBy>
  <cp:revision>80</cp:revision>
  <dcterms:created xsi:type="dcterms:W3CDTF">2015-05-19T08:33:30Z</dcterms:created>
  <dcterms:modified xsi:type="dcterms:W3CDTF">2015-05-22T12:40:58Z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0x010100A915B2117B9E974793024853B908C5A800C8C6518A57C9664E9AB19F89D5D7FE5B</vt:lpwstr>
  </property>
</Properties>
</file>